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56" r:id="rId3"/>
    <p:sldId id="262" r:id="rId4"/>
    <p:sldId id="282" r:id="rId5"/>
    <p:sldId id="297" r:id="rId6"/>
    <p:sldId id="318" r:id="rId7"/>
    <p:sldId id="298" r:id="rId8"/>
    <p:sldId id="299" r:id="rId9"/>
    <p:sldId id="300" r:id="rId10"/>
    <p:sldId id="301" r:id="rId11"/>
    <p:sldId id="302" r:id="rId12"/>
    <p:sldId id="319" r:id="rId13"/>
    <p:sldId id="303" r:id="rId14"/>
    <p:sldId id="304" r:id="rId15"/>
    <p:sldId id="305" r:id="rId16"/>
    <p:sldId id="320" r:id="rId17"/>
    <p:sldId id="321" r:id="rId18"/>
    <p:sldId id="306" r:id="rId19"/>
    <p:sldId id="317" r:id="rId20"/>
    <p:sldId id="274" r:id="rId21"/>
    <p:sldId id="293"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srgbClr val="FF0000"/>
    </p:penClr>
  </p:showPr>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8" d="100"/>
          <a:sy n="68" d="100"/>
        </p:scale>
        <p:origin x="-1434"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9/23/2021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9/23/2021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9/23/2021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9/23/2021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F75C853-76C2-4079-98C4-5CD08860D44D}" type="datetimeFigureOut">
              <a:rPr lang="en-US" smtClean="0"/>
              <a:pPr/>
              <a:t>9/23/2021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F75C853-76C2-4079-98C4-5CD08860D44D}" type="datetimeFigureOut">
              <a:rPr lang="en-US" smtClean="0"/>
              <a:pPr/>
              <a:t>9/23/2021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F75C853-76C2-4079-98C4-5CD08860D44D}" type="datetimeFigureOut">
              <a:rPr lang="en-US" smtClean="0"/>
              <a:pPr/>
              <a:t>9/23/2021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F75C853-76C2-4079-98C4-5CD08860D44D}" type="datetimeFigureOut">
              <a:rPr lang="en-US" smtClean="0"/>
              <a:pPr/>
              <a:t>9/23/2021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75C853-76C2-4079-98C4-5CD08860D44D}" type="datetimeFigureOut">
              <a:rPr lang="en-US" smtClean="0"/>
              <a:pPr/>
              <a:t>9/23/2021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75C853-76C2-4079-98C4-5CD08860D44D}" type="datetimeFigureOut">
              <a:rPr lang="en-US" smtClean="0"/>
              <a:pPr/>
              <a:t>9/23/2021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75C853-76C2-4079-98C4-5CD08860D44D}" type="datetimeFigureOut">
              <a:rPr lang="en-US" smtClean="0"/>
              <a:pPr/>
              <a:t>9/23/2021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75C853-76C2-4079-98C4-5CD08860D44D}" type="datetimeFigureOut">
              <a:rPr lang="en-US" smtClean="0"/>
              <a:pPr/>
              <a:t>9/23/2021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08B674-FDA7-4AF5-A5F2-A4FAEED92B32}"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8.jpeg"/><Relationship Id="rId4" Type="http://schemas.openxmlformats.org/officeDocument/2006/relationships/image" Target="../media/image7.jpeg"/></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7.xml"/><Relationship Id="rId1" Type="http://schemas.openxmlformats.org/officeDocument/2006/relationships/vmlDrawing" Target="../drawings/vmlDrawing1.v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hyperlink" Target="https://forms.gle/Xqvykv5vfEi1zpyF7" TargetMode="External"/><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8000"/>
          </a:xfrm>
        </p:spPr>
      </p:pic>
      <p:sp>
        <p:nvSpPr>
          <p:cNvPr id="11" name="TextBox 10"/>
          <p:cNvSpPr txBox="1"/>
          <p:nvPr/>
        </p:nvSpPr>
        <p:spPr>
          <a:xfrm>
            <a:off x="685800" y="1143000"/>
            <a:ext cx="8077200" cy="1323439"/>
          </a:xfrm>
          <a:prstGeom prst="rect">
            <a:avLst/>
          </a:prstGeom>
          <a:noFill/>
        </p:spPr>
        <p:txBody>
          <a:bodyPr wrap="square" rtlCol="0">
            <a:spAutoFit/>
          </a:bodyPr>
          <a:lstStyle/>
          <a:p>
            <a:pPr algn="ctr"/>
            <a:r>
              <a:rPr lang="en-US" sz="4000" dirty="0" smtClean="0">
                <a:solidFill>
                  <a:schemeClr val="bg1"/>
                </a:solidFill>
                <a:latin typeface="Aharoni" pitchFamily="2" charset="-79"/>
                <a:cs typeface="Aharoni" pitchFamily="2" charset="-79"/>
              </a:rPr>
              <a:t>Welcome to all </a:t>
            </a:r>
          </a:p>
          <a:p>
            <a:pPr algn="ctr"/>
            <a:r>
              <a:rPr lang="en-US" sz="4000" dirty="0" smtClean="0">
                <a:solidFill>
                  <a:schemeClr val="bg1"/>
                </a:solidFill>
                <a:latin typeface="Aharoni" pitchFamily="2" charset="-79"/>
                <a:cs typeface="Aharoni" pitchFamily="2" charset="-79"/>
              </a:rPr>
              <a:t>for the MHRM Online lecture </a:t>
            </a:r>
            <a:endParaRPr lang="en-US" sz="4000" dirty="0">
              <a:solidFill>
                <a:schemeClr val="bg1"/>
              </a:solidFill>
              <a:latin typeface="Aharoni" pitchFamily="2" charset="-79"/>
              <a:cs typeface="Aharoni" pitchFamily="2" charset="-79"/>
            </a:endParaRPr>
          </a:p>
        </p:txBody>
      </p:sp>
      <p:sp>
        <p:nvSpPr>
          <p:cNvPr id="4" name="TextBox 3"/>
          <p:cNvSpPr txBox="1"/>
          <p:nvPr/>
        </p:nvSpPr>
        <p:spPr>
          <a:xfrm>
            <a:off x="4724400" y="4953000"/>
            <a:ext cx="4419600" cy="1569660"/>
          </a:xfrm>
          <a:prstGeom prst="rect">
            <a:avLst/>
          </a:prstGeom>
          <a:noFill/>
        </p:spPr>
        <p:txBody>
          <a:bodyPr wrap="square" rtlCol="0">
            <a:spAutoFit/>
          </a:bodyPr>
          <a:lstStyle/>
          <a:p>
            <a:r>
              <a:rPr lang="en-US" sz="3200" dirty="0" smtClean="0">
                <a:solidFill>
                  <a:schemeClr val="bg1"/>
                </a:solidFill>
                <a:latin typeface="Algerian" pitchFamily="82" charset="0"/>
              </a:rPr>
              <a:t>By </a:t>
            </a:r>
          </a:p>
          <a:p>
            <a:r>
              <a:rPr lang="en-US" sz="3200" dirty="0" smtClean="0">
                <a:solidFill>
                  <a:schemeClr val="bg1"/>
                </a:solidFill>
                <a:latin typeface="Algerian" pitchFamily="82" charset="0"/>
              </a:rPr>
              <a:t>D</a:t>
            </a:r>
            <a:r>
              <a:rPr lang="en-US" sz="3200" dirty="0" smtClean="0">
                <a:solidFill>
                  <a:schemeClr val="bg1"/>
                </a:solidFill>
                <a:latin typeface="Algerian" pitchFamily="82" charset="0"/>
              </a:rPr>
              <a:t>r</a:t>
            </a:r>
            <a:r>
              <a:rPr lang="en-US" sz="3200" dirty="0" smtClean="0">
                <a:solidFill>
                  <a:schemeClr val="bg1"/>
                </a:solidFill>
                <a:latin typeface="Algerian" pitchFamily="82" charset="0"/>
              </a:rPr>
              <a:t>. Dhiraj Ovhal </a:t>
            </a:r>
          </a:p>
          <a:p>
            <a:r>
              <a:rPr lang="en-US" sz="3200" dirty="0" smtClean="0">
                <a:solidFill>
                  <a:schemeClr val="bg1"/>
                </a:solidFill>
                <a:latin typeface="Algerian" pitchFamily="82" charset="0"/>
              </a:rPr>
              <a:t>HOD of Commerce  </a:t>
            </a:r>
            <a:endParaRPr lang="en-US" sz="3200" dirty="0">
              <a:solidFill>
                <a:schemeClr val="bg1"/>
              </a:solidFill>
              <a:latin typeface="Algerian" pitchFamily="82"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6" name="TextBox 5"/>
          <p:cNvSpPr txBox="1"/>
          <p:nvPr/>
        </p:nvSpPr>
        <p:spPr>
          <a:xfrm>
            <a:off x="533400" y="304800"/>
            <a:ext cx="7696200" cy="1200329"/>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marL="514350" indent="-514350"/>
            <a:r>
              <a:rPr lang="en-US" sz="2400" dirty="0" smtClean="0">
                <a:solidFill>
                  <a:schemeClr val="tx1"/>
                </a:solidFill>
              </a:rPr>
              <a:t>5.Privacy Concern:- </a:t>
            </a:r>
            <a:r>
              <a:rPr lang="en-US" sz="2400" dirty="0" smtClean="0"/>
              <a:t>Online data, </a:t>
            </a:r>
            <a:r>
              <a:rPr lang="en-US" sz="2400" dirty="0" err="1" smtClean="0"/>
              <a:t>Whatsaap</a:t>
            </a:r>
            <a:r>
              <a:rPr lang="en-US" sz="2400" dirty="0" smtClean="0"/>
              <a:t> ,</a:t>
            </a:r>
            <a:r>
              <a:rPr lang="en-US" sz="2400" dirty="0" err="1" smtClean="0"/>
              <a:t>facebook</a:t>
            </a:r>
            <a:r>
              <a:rPr lang="en-US" sz="2400" dirty="0" smtClean="0"/>
              <a:t> info, etc.</a:t>
            </a:r>
          </a:p>
          <a:p>
            <a:pPr marL="514350" indent="-514350"/>
            <a:endParaRPr lang="en-US" sz="2400" b="1" dirty="0">
              <a:solidFill>
                <a:schemeClr val="bg1"/>
              </a:solidFill>
              <a:latin typeface="Aharoni" pitchFamily="2" charset="-79"/>
              <a:cs typeface="Aharoni" pitchFamily="2" charset="-79"/>
            </a:endParaRPr>
          </a:p>
        </p:txBody>
      </p:sp>
      <p:sp>
        <p:nvSpPr>
          <p:cNvPr id="4" name="TextBox 3"/>
          <p:cNvSpPr txBox="1"/>
          <p:nvPr/>
        </p:nvSpPr>
        <p:spPr>
          <a:xfrm>
            <a:off x="685800" y="2438400"/>
            <a:ext cx="7696200" cy="3046988"/>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r>
              <a:rPr lang="en-US" sz="2400" dirty="0" smtClean="0"/>
              <a:t>Certain companies such as mobile companies, banks, insurance firms, and others are criticized for sharing (unofficially) customer data with other companies without the explicit permission of the customers. Such instances raise privacy</a:t>
            </a:r>
          </a:p>
          <a:p>
            <a:r>
              <a:rPr lang="en-US" sz="2400" dirty="0" smtClean="0"/>
              <a:t>concerns of the customers.</a:t>
            </a:r>
          </a:p>
          <a:p>
            <a:r>
              <a:rPr lang="en-US" sz="2400" dirty="0" smtClean="0"/>
              <a:t/>
            </a:r>
            <a:br>
              <a:rPr lang="en-US" sz="2400" dirty="0" smtClean="0"/>
            </a:br>
            <a:endParaRPr lang="en-US" sz="2400" b="1"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6" name="TextBox 5"/>
          <p:cNvSpPr txBox="1"/>
          <p:nvPr/>
        </p:nvSpPr>
        <p:spPr>
          <a:xfrm>
            <a:off x="533400" y="304800"/>
            <a:ext cx="7696200" cy="461665"/>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r>
              <a:rPr lang="en-US" sz="2400" dirty="0" smtClean="0">
                <a:solidFill>
                  <a:schemeClr val="tx1"/>
                </a:solidFill>
              </a:rPr>
              <a:t>6.Trade mark Violation</a:t>
            </a:r>
            <a:r>
              <a:rPr lang="en-US" sz="2400" dirty="0" smtClean="0"/>
              <a:t>:- duplicate products </a:t>
            </a:r>
          </a:p>
        </p:txBody>
      </p:sp>
      <p:sp>
        <p:nvSpPr>
          <p:cNvPr id="4" name="TextBox 3"/>
          <p:cNvSpPr txBox="1"/>
          <p:nvPr/>
        </p:nvSpPr>
        <p:spPr>
          <a:xfrm>
            <a:off x="533400" y="2286000"/>
            <a:ext cx="7696200" cy="2677656"/>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r>
              <a:rPr lang="en-US" sz="2400" dirty="0" smtClean="0"/>
              <a:t>Trade mark and brand name violations are ubiquitous throughout the developing world. In developing countries there is lack of adequate legal framework to penalize violators. MNCS lose huge sums of money due to trade mark and brand name violations.</a:t>
            </a:r>
          </a:p>
          <a:p>
            <a:r>
              <a:rPr lang="en-US" sz="2400" dirty="0" smtClean="0"/>
              <a:t/>
            </a:r>
            <a:br>
              <a:rPr lang="en-US" sz="2400" dirty="0" smtClean="0"/>
            </a:br>
            <a:endParaRPr lang="en-US" sz="24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5486" cy="6858000"/>
          </a:xfrm>
        </p:spPr>
      </p:pic>
      <p:sp>
        <p:nvSpPr>
          <p:cNvPr id="4" name="TextBox 3"/>
          <p:cNvSpPr txBox="1"/>
          <p:nvPr/>
        </p:nvSpPr>
        <p:spPr>
          <a:xfrm>
            <a:off x="838200" y="1066800"/>
            <a:ext cx="7924800" cy="5693866"/>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pPr marL="514350" indent="-514350"/>
            <a:r>
              <a:rPr lang="en-US" sz="2800" dirty="0" smtClean="0">
                <a:solidFill>
                  <a:schemeClr val="tx1"/>
                </a:solidFill>
              </a:rPr>
              <a:t>Trade mark Violation </a:t>
            </a:r>
            <a:r>
              <a:rPr lang="en-US" sz="2800" b="1" dirty="0" smtClean="0"/>
              <a:t>:-</a:t>
            </a:r>
            <a:endParaRPr lang="en-US" sz="2800" dirty="0" smtClean="0"/>
          </a:p>
          <a:p>
            <a:pPr marL="514350" lvl="0" indent="-514350"/>
            <a:r>
              <a:rPr lang="en-US" sz="2800" b="1" dirty="0" smtClean="0">
                <a:solidFill>
                  <a:srgbClr val="FFFF00"/>
                </a:solidFill>
                <a:latin typeface="Aharoni" pitchFamily="2" charset="-79"/>
                <a:cs typeface="Aharoni" pitchFamily="2" charset="-79"/>
              </a:rPr>
              <a:t>      We</a:t>
            </a:r>
            <a:r>
              <a:rPr lang="en-US" sz="2800" dirty="0" smtClean="0"/>
              <a:t> must have come across competing brands with similar names, </a:t>
            </a:r>
          </a:p>
          <a:p>
            <a:pPr marL="514350" lvl="0" indent="-514350"/>
            <a:r>
              <a:rPr lang="en-US" sz="2800" dirty="0" smtClean="0"/>
              <a:t>       </a:t>
            </a:r>
            <a:r>
              <a:rPr lang="en-US" sz="2800" dirty="0" smtClean="0">
                <a:solidFill>
                  <a:schemeClr val="tx1"/>
                </a:solidFill>
              </a:rPr>
              <a:t>such as </a:t>
            </a:r>
            <a:r>
              <a:rPr lang="en-US" sz="2800" dirty="0" err="1" smtClean="0">
                <a:solidFill>
                  <a:schemeClr val="tx1"/>
                </a:solidFill>
              </a:rPr>
              <a:t>Lux</a:t>
            </a:r>
            <a:r>
              <a:rPr lang="en-US" sz="2800" dirty="0" smtClean="0">
                <a:solidFill>
                  <a:schemeClr val="tx1"/>
                </a:solidFill>
              </a:rPr>
              <a:t> and </a:t>
            </a:r>
            <a:r>
              <a:rPr lang="en-US" sz="2800" dirty="0" err="1" smtClean="0">
                <a:solidFill>
                  <a:schemeClr val="tx1"/>
                </a:solidFill>
              </a:rPr>
              <a:t>Lex</a:t>
            </a:r>
            <a:r>
              <a:rPr lang="en-US" sz="2800" dirty="0" smtClean="0">
                <a:solidFill>
                  <a:schemeClr val="tx1"/>
                </a:solidFill>
              </a:rPr>
              <a:t>, </a:t>
            </a:r>
          </a:p>
          <a:p>
            <a:pPr marL="514350" lvl="0" indent="-514350"/>
            <a:r>
              <a:rPr lang="en-US" sz="2800" dirty="0" smtClean="0">
                <a:solidFill>
                  <a:schemeClr val="tx1"/>
                </a:solidFill>
              </a:rPr>
              <a:t>       Bata and </a:t>
            </a:r>
            <a:r>
              <a:rPr lang="en-US" sz="2800" dirty="0" err="1" smtClean="0">
                <a:solidFill>
                  <a:schemeClr val="tx1"/>
                </a:solidFill>
              </a:rPr>
              <a:t>Bala</a:t>
            </a:r>
            <a:r>
              <a:rPr lang="en-US" sz="2800" dirty="0" smtClean="0">
                <a:solidFill>
                  <a:schemeClr val="tx1"/>
                </a:solidFill>
              </a:rPr>
              <a:t>. </a:t>
            </a:r>
          </a:p>
          <a:p>
            <a:pPr marL="514350" lvl="0" indent="-514350"/>
            <a:r>
              <a:rPr lang="en-US" sz="2800" dirty="0" smtClean="0">
                <a:solidFill>
                  <a:schemeClr val="tx1"/>
                </a:solidFill>
              </a:rPr>
              <a:t>        </a:t>
            </a:r>
            <a:r>
              <a:rPr lang="en-US" sz="2800" dirty="0" err="1" smtClean="0">
                <a:solidFill>
                  <a:schemeClr val="tx1"/>
                </a:solidFill>
              </a:rPr>
              <a:t>Sintex</a:t>
            </a:r>
            <a:r>
              <a:rPr lang="en-US" sz="2800" dirty="0" smtClean="0">
                <a:solidFill>
                  <a:schemeClr val="tx1"/>
                </a:solidFill>
              </a:rPr>
              <a:t> and </a:t>
            </a:r>
            <a:r>
              <a:rPr lang="en-US" sz="2800" dirty="0" err="1" smtClean="0">
                <a:solidFill>
                  <a:schemeClr val="tx1"/>
                </a:solidFill>
              </a:rPr>
              <a:t>Suntex</a:t>
            </a:r>
            <a:r>
              <a:rPr lang="en-US" sz="2800" dirty="0" smtClean="0">
                <a:solidFill>
                  <a:schemeClr val="tx1"/>
                </a:solidFill>
              </a:rPr>
              <a:t>, </a:t>
            </a:r>
          </a:p>
          <a:p>
            <a:pPr marL="514350" lvl="0" indent="-514350"/>
            <a:r>
              <a:rPr lang="en-US" sz="2800" dirty="0" smtClean="0">
                <a:solidFill>
                  <a:schemeClr val="tx1"/>
                </a:solidFill>
              </a:rPr>
              <a:t>       Parle-G  and Parle C</a:t>
            </a:r>
          </a:p>
          <a:p>
            <a:pPr marL="514350" lvl="0" indent="-514350"/>
            <a:r>
              <a:rPr lang="en-US" sz="2800" dirty="0" smtClean="0"/>
              <a:t>etc. </a:t>
            </a:r>
          </a:p>
          <a:p>
            <a:pPr marL="514350" lvl="0" indent="-514350"/>
            <a:r>
              <a:rPr lang="en-US" sz="2800" dirty="0" smtClean="0"/>
              <a:t>       Also some sellers may state that their product is of export quality and sometimes they say that their product is made as Japan'. All this is done to fool the customers.</a:t>
            </a:r>
            <a:endParaRPr lang="en-US" sz="2800" b="1" u="sng" dirty="0" smtClean="0">
              <a:solidFill>
                <a:srgbClr val="FFFF00"/>
              </a:solidFill>
              <a:latin typeface="Aharoni" pitchFamily="2" charset="-79"/>
              <a:cs typeface="Aharoni" pitchFamily="2" charset="-79"/>
            </a:endParaRPr>
          </a:p>
          <a:p>
            <a:pPr marL="514350" indent="-514350"/>
            <a:r>
              <a:rPr lang="en-US" sz="2800" b="1" dirty="0" smtClean="0">
                <a:solidFill>
                  <a:schemeClr val="bg1"/>
                </a:solidFill>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6" name="TextBox 5"/>
          <p:cNvSpPr txBox="1"/>
          <p:nvPr/>
        </p:nvSpPr>
        <p:spPr>
          <a:xfrm>
            <a:off x="533400" y="304800"/>
            <a:ext cx="7696200" cy="461665"/>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marL="514350" indent="-514350"/>
            <a:r>
              <a:rPr lang="en-US" sz="2400" dirty="0" smtClean="0">
                <a:solidFill>
                  <a:schemeClr val="tx1"/>
                </a:solidFill>
              </a:rPr>
              <a:t>7.Data piracy</a:t>
            </a:r>
            <a:r>
              <a:rPr lang="en-US" sz="2400" dirty="0" smtClean="0"/>
              <a:t>:- pirated movie </a:t>
            </a:r>
            <a:r>
              <a:rPr lang="en-US" sz="2400" dirty="0" err="1" smtClean="0"/>
              <a:t>cd</a:t>
            </a:r>
            <a:r>
              <a:rPr lang="en-US" sz="2400" dirty="0" smtClean="0"/>
              <a:t> </a:t>
            </a:r>
          </a:p>
        </p:txBody>
      </p:sp>
      <p:sp>
        <p:nvSpPr>
          <p:cNvPr id="4" name="TextBox 3"/>
          <p:cNvSpPr txBox="1"/>
          <p:nvPr/>
        </p:nvSpPr>
        <p:spPr>
          <a:xfrm>
            <a:off x="609600" y="1981200"/>
            <a:ext cx="7696200" cy="1200329"/>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marL="514350" indent="-514350"/>
            <a:r>
              <a:rPr lang="en-US" sz="2400" dirty="0" smtClean="0"/>
              <a:t>Data piracy is a major concern in several countries especially in developing nations. Data piracy costs software, music and movie companies billions of dollars.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6" name="TextBox 5"/>
          <p:cNvSpPr txBox="1"/>
          <p:nvPr/>
        </p:nvSpPr>
        <p:spPr>
          <a:xfrm>
            <a:off x="533400" y="304800"/>
            <a:ext cx="7696200" cy="830997"/>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marL="514350" indent="-514350"/>
            <a:r>
              <a:rPr lang="en-US" sz="2400" dirty="0" smtClean="0">
                <a:solidFill>
                  <a:schemeClr val="tx1"/>
                </a:solidFill>
              </a:rPr>
              <a:t>8.Expiry date concern</a:t>
            </a:r>
            <a:r>
              <a:rPr lang="en-US" sz="2400" dirty="0" smtClean="0"/>
              <a:t>:-</a:t>
            </a:r>
          </a:p>
          <a:p>
            <a:pPr marL="514350" indent="-514350"/>
            <a:r>
              <a:rPr lang="en-US" sz="2400" dirty="0" smtClean="0">
                <a:solidFill>
                  <a:schemeClr val="tx1"/>
                </a:solidFill>
              </a:rPr>
              <a:t> </a:t>
            </a:r>
            <a:endParaRPr lang="en-US" sz="2400" b="1" dirty="0">
              <a:solidFill>
                <a:schemeClr val="bg1"/>
              </a:solidFill>
              <a:latin typeface="Aharoni" pitchFamily="2" charset="-79"/>
              <a:cs typeface="Aharoni" pitchFamily="2" charset="-79"/>
            </a:endParaRPr>
          </a:p>
        </p:txBody>
      </p:sp>
      <p:sp>
        <p:nvSpPr>
          <p:cNvPr id="4" name="TextBox 3"/>
          <p:cNvSpPr txBox="1"/>
          <p:nvPr/>
        </p:nvSpPr>
        <p:spPr>
          <a:xfrm>
            <a:off x="685800" y="1524000"/>
            <a:ext cx="7696200" cy="2308324"/>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r>
              <a:rPr lang="en-US" sz="2400" dirty="0" smtClean="0"/>
              <a:t>There are cases where unethical marketers sell products which have crossed the expiry date by repacking with a new expiry date. At times, they get caught by local authorities, but strict legal action is not taken.</a:t>
            </a:r>
          </a:p>
          <a:p>
            <a:r>
              <a:rPr lang="en-US" sz="2400" dirty="0" smtClean="0"/>
              <a:t/>
            </a:r>
            <a:br>
              <a:rPr lang="en-US" sz="2400" dirty="0" smtClean="0"/>
            </a:br>
            <a:r>
              <a:rPr lang="en-US" sz="2400" dirty="0" smtClean="0">
                <a:solidFill>
                  <a:schemeClr val="tx1"/>
                </a:solidFill>
              </a:rPr>
              <a:t> </a:t>
            </a:r>
            <a:endParaRPr lang="en-US" sz="2400" b="1"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6" name="TextBox 5"/>
          <p:cNvSpPr txBox="1"/>
          <p:nvPr/>
        </p:nvSpPr>
        <p:spPr>
          <a:xfrm>
            <a:off x="533400" y="304800"/>
            <a:ext cx="7696200" cy="830997"/>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r>
              <a:rPr lang="en-US" sz="2400" dirty="0" smtClean="0">
                <a:solidFill>
                  <a:schemeClr val="tx1"/>
                </a:solidFill>
              </a:rPr>
              <a:t>9.Celebrity endorsement :</a:t>
            </a:r>
            <a:r>
              <a:rPr lang="en-US" sz="2400" dirty="0" smtClean="0"/>
              <a:t>- Bollywood, sportsperson are endorse so many products are Unhealthy </a:t>
            </a:r>
          </a:p>
        </p:txBody>
      </p:sp>
      <p:sp>
        <p:nvSpPr>
          <p:cNvPr id="4" name="TextBox 3"/>
          <p:cNvSpPr txBox="1"/>
          <p:nvPr/>
        </p:nvSpPr>
        <p:spPr>
          <a:xfrm>
            <a:off x="609600" y="3429000"/>
            <a:ext cx="7696200" cy="2246769"/>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r>
              <a:rPr lang="en-US" sz="2000" dirty="0" smtClean="0">
                <a:solidFill>
                  <a:schemeClr val="bg1"/>
                </a:solidFill>
              </a:rPr>
              <a:t>Celebrity endorsement</a:t>
            </a:r>
            <a:r>
              <a:rPr lang="en-US" sz="2000" dirty="0" smtClean="0">
                <a:solidFill>
                  <a:schemeClr val="bg1"/>
                </a:solidFill>
                <a:latin typeface="Arial"/>
              </a:rPr>
              <a:t> is a major ethical issue in marketing. Most of the time those celebrities are promoted products actually never used the products.</a:t>
            </a:r>
            <a:r>
              <a:rPr lang="en-US" sz="2000" dirty="0" smtClean="0"/>
              <a:t> The Government need </a:t>
            </a:r>
            <a:r>
              <a:rPr lang="en-US" sz="2000" b="1" dirty="0" smtClean="0"/>
              <a:t>to implement a regulation to </a:t>
            </a:r>
            <a:r>
              <a:rPr lang="en-US" sz="2000" b="1" dirty="0" err="1" smtClean="0"/>
              <a:t>penaliseing</a:t>
            </a:r>
            <a:r>
              <a:rPr lang="en-US" sz="2000" b="1" dirty="0" smtClean="0"/>
              <a:t> tall claims about the brands which they </a:t>
            </a:r>
            <a:r>
              <a:rPr lang="en-US" sz="2000" dirty="0" smtClean="0"/>
              <a:t>are promoting by celebrities </a:t>
            </a:r>
          </a:p>
          <a:p>
            <a:r>
              <a:rPr lang="en-US" sz="2000" dirty="0" smtClean="0"/>
              <a:t/>
            </a:r>
            <a:br>
              <a:rPr lang="en-US" sz="2000" dirty="0" smtClean="0"/>
            </a:br>
            <a:endParaRPr lang="en-US" sz="2000" dirty="0" smtClean="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64168"/>
            <a:ext cx="9144000" cy="6922168"/>
          </a:xfrm>
        </p:spPr>
      </p:pic>
      <p:sp>
        <p:nvSpPr>
          <p:cNvPr id="3" name="TextBox 2"/>
          <p:cNvSpPr txBox="1"/>
          <p:nvPr/>
        </p:nvSpPr>
        <p:spPr>
          <a:xfrm>
            <a:off x="609600" y="685800"/>
            <a:ext cx="8229600" cy="52322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r>
              <a:rPr lang="en-US" sz="2800" b="1" dirty="0" smtClean="0">
                <a:cs typeface="Aharoni" pitchFamily="2" charset="-79"/>
              </a:rPr>
              <a:t> </a:t>
            </a:r>
            <a:r>
              <a:rPr lang="en-US" sz="2800" b="1" dirty="0" smtClean="0"/>
              <a:t>Misuse of testimonials </a:t>
            </a:r>
            <a:r>
              <a:rPr lang="en-US" sz="2800" u="sng" dirty="0" smtClean="0">
                <a:solidFill>
                  <a:srgbClr val="FFFF00"/>
                </a:solidFill>
                <a:latin typeface="Aharoni" pitchFamily="2" charset="-79"/>
                <a:cs typeface="Aharoni" pitchFamily="2" charset="-79"/>
              </a:rPr>
              <a:t>:-</a:t>
            </a:r>
          </a:p>
        </p:txBody>
      </p:sp>
      <p:pic>
        <p:nvPicPr>
          <p:cNvPr id="2051" name="Picture 3" descr="C:\Users\DELL\Pictures\harpic s.jpg"/>
          <p:cNvPicPr>
            <a:picLocks noChangeAspect="1" noChangeArrowheads="1"/>
          </p:cNvPicPr>
          <p:nvPr/>
        </p:nvPicPr>
        <p:blipFill>
          <a:blip r:embed="rId3"/>
          <a:srcRect/>
          <a:stretch>
            <a:fillRect/>
          </a:stretch>
        </p:blipFill>
        <p:spPr bwMode="auto">
          <a:xfrm>
            <a:off x="385823" y="1828800"/>
            <a:ext cx="4490977" cy="2438400"/>
          </a:xfrm>
          <a:prstGeom prst="rect">
            <a:avLst/>
          </a:prstGeom>
          <a:noFill/>
        </p:spPr>
      </p:pic>
      <p:pic>
        <p:nvPicPr>
          <p:cNvPr id="2053" name="Picture 5" descr="C:\Users\DELL\Pictures\amitabh.jpg"/>
          <p:cNvPicPr>
            <a:picLocks noChangeAspect="1" noChangeArrowheads="1"/>
          </p:cNvPicPr>
          <p:nvPr/>
        </p:nvPicPr>
        <p:blipFill>
          <a:blip r:embed="rId4"/>
          <a:srcRect/>
          <a:stretch>
            <a:fillRect/>
          </a:stretch>
        </p:blipFill>
        <p:spPr bwMode="auto">
          <a:xfrm>
            <a:off x="4238944" y="4419600"/>
            <a:ext cx="4209731" cy="2362200"/>
          </a:xfrm>
          <a:prstGeom prst="rect">
            <a:avLst/>
          </a:prstGeom>
          <a:noFill/>
        </p:spPr>
      </p:pic>
      <p:pic>
        <p:nvPicPr>
          <p:cNvPr id="6" name="Picture 10" descr="C:\Users\DELL\Pictures\ajay devgan.jpg"/>
          <p:cNvPicPr>
            <a:picLocks noChangeAspect="1" noChangeArrowheads="1"/>
          </p:cNvPicPr>
          <p:nvPr/>
        </p:nvPicPr>
        <p:blipFill>
          <a:blip r:embed="rId5"/>
          <a:srcRect/>
          <a:stretch>
            <a:fillRect/>
          </a:stretch>
        </p:blipFill>
        <p:spPr bwMode="auto">
          <a:xfrm>
            <a:off x="5638800" y="2057400"/>
            <a:ext cx="3028950" cy="1704975"/>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051"/>
                                        </p:tgtEl>
                                        <p:attrNameLst>
                                          <p:attrName>style.visibility</p:attrName>
                                        </p:attrNameLst>
                                      </p:cBhvr>
                                      <p:to>
                                        <p:strVal val="visible"/>
                                      </p:to>
                                    </p:set>
                                    <p:anim calcmode="lin" valueType="num">
                                      <p:cBhvr additive="base">
                                        <p:cTn id="7" dur="500" fill="hold"/>
                                        <p:tgtEl>
                                          <p:spTgt spid="2051"/>
                                        </p:tgtEl>
                                        <p:attrNameLst>
                                          <p:attrName>ppt_x</p:attrName>
                                        </p:attrNameLst>
                                      </p:cBhvr>
                                      <p:tavLst>
                                        <p:tav tm="0">
                                          <p:val>
                                            <p:strVal val="#ppt_x"/>
                                          </p:val>
                                        </p:tav>
                                        <p:tav tm="100000">
                                          <p:val>
                                            <p:strVal val="#ppt_x"/>
                                          </p:val>
                                        </p:tav>
                                      </p:tavLst>
                                    </p:anim>
                                    <p:anim calcmode="lin" valueType="num">
                                      <p:cBhvr additive="base">
                                        <p:cTn id="8" dur="500" fill="hold"/>
                                        <p:tgtEl>
                                          <p:spTgt spid="205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053"/>
                                        </p:tgtEl>
                                        <p:attrNameLst>
                                          <p:attrName>style.visibility</p:attrName>
                                        </p:attrNameLst>
                                      </p:cBhvr>
                                      <p:to>
                                        <p:strVal val="visible"/>
                                      </p:to>
                                    </p:set>
                                    <p:anim calcmode="lin" valueType="num">
                                      <p:cBhvr additive="base">
                                        <p:cTn id="13" dur="500" fill="hold"/>
                                        <p:tgtEl>
                                          <p:spTgt spid="2053"/>
                                        </p:tgtEl>
                                        <p:attrNameLst>
                                          <p:attrName>ppt_x</p:attrName>
                                        </p:attrNameLst>
                                      </p:cBhvr>
                                      <p:tavLst>
                                        <p:tav tm="0">
                                          <p:val>
                                            <p:strVal val="#ppt_x"/>
                                          </p:val>
                                        </p:tav>
                                        <p:tav tm="100000">
                                          <p:val>
                                            <p:strVal val="#ppt_x"/>
                                          </p:val>
                                        </p:tav>
                                      </p:tavLst>
                                    </p:anim>
                                    <p:anim calcmode="lin" valueType="num">
                                      <p:cBhvr additive="base">
                                        <p:cTn id="14" dur="500" fill="hold"/>
                                        <p:tgtEl>
                                          <p:spTgt spid="205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64168"/>
            <a:ext cx="9144000" cy="6922168"/>
          </a:xfrm>
        </p:spPr>
      </p:pic>
      <p:sp>
        <p:nvSpPr>
          <p:cNvPr id="3" name="TextBox 2"/>
          <p:cNvSpPr txBox="1"/>
          <p:nvPr/>
        </p:nvSpPr>
        <p:spPr>
          <a:xfrm>
            <a:off x="609600" y="685800"/>
            <a:ext cx="8229600" cy="4401205"/>
          </a:xfrm>
          <a:prstGeom prst="rect">
            <a:avLst/>
          </a:prstGeom>
          <a:solidFill>
            <a:schemeClr val="accent2"/>
          </a:solidFill>
        </p:spPr>
        <p:txBody>
          <a:bodyPr wrap="square" rtlCol="0">
            <a:spAutoFit/>
          </a:bodyPr>
          <a:lstStyle/>
          <a:p>
            <a:r>
              <a:rPr lang="en-US" sz="2800" b="1" dirty="0" smtClean="0">
                <a:cs typeface="Aharoni" pitchFamily="2" charset="-79"/>
              </a:rPr>
              <a:t> </a:t>
            </a:r>
            <a:r>
              <a:rPr lang="en-US" sz="2800" b="1" dirty="0" smtClean="0">
                <a:solidFill>
                  <a:schemeClr val="bg1"/>
                </a:solidFill>
              </a:rPr>
              <a:t>Misuse of testimonials </a:t>
            </a:r>
            <a:r>
              <a:rPr lang="en-US" sz="2800" u="sng" dirty="0" smtClean="0">
                <a:solidFill>
                  <a:srgbClr val="FFFF00"/>
                </a:solidFill>
                <a:latin typeface="Aharoni" pitchFamily="2" charset="-79"/>
                <a:cs typeface="Aharoni" pitchFamily="2" charset="-79"/>
              </a:rPr>
              <a:t>:-</a:t>
            </a:r>
          </a:p>
          <a:p>
            <a:r>
              <a:rPr lang="en-US" sz="2800" dirty="0" smtClean="0">
                <a:solidFill>
                  <a:schemeClr val="bg1"/>
                </a:solidFill>
              </a:rPr>
              <a:t>Testimonial is a statement given by a popular personality or any other person claiming the superiority of the brand. In fact, many! advertisers pay handsome amounts of money to extract the statement from a personality even though he/she may not be the user of the product. Take the example of ads of soaps, cosmetics, foods products, etc. You will come across a personality praising the product so much, but in reality she/he must not have used the such products.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6" name="TextBox 5"/>
          <p:cNvSpPr txBox="1"/>
          <p:nvPr/>
        </p:nvSpPr>
        <p:spPr>
          <a:xfrm>
            <a:off x="533400" y="304800"/>
            <a:ext cx="7696200" cy="830997"/>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marL="514350" indent="-514350"/>
            <a:r>
              <a:rPr lang="en-US" sz="2400" dirty="0" smtClean="0">
                <a:solidFill>
                  <a:schemeClr val="tx1"/>
                </a:solidFill>
              </a:rPr>
              <a:t>10. Artificial shortage :- </a:t>
            </a:r>
            <a:r>
              <a:rPr lang="en-US" sz="2400" dirty="0" smtClean="0"/>
              <a:t>Black marketing, hoarding of products </a:t>
            </a:r>
            <a:endParaRPr lang="en-US" sz="2400" b="1" dirty="0">
              <a:solidFill>
                <a:schemeClr val="bg1"/>
              </a:solidFill>
              <a:latin typeface="Aharoni" pitchFamily="2" charset="-79"/>
              <a:cs typeface="Aharoni" pitchFamily="2" charset="-79"/>
            </a:endParaRPr>
          </a:p>
        </p:txBody>
      </p:sp>
      <p:sp>
        <p:nvSpPr>
          <p:cNvPr id="4" name="TextBox 3"/>
          <p:cNvSpPr txBox="1"/>
          <p:nvPr/>
        </p:nvSpPr>
        <p:spPr>
          <a:xfrm>
            <a:off x="990600" y="3200400"/>
            <a:ext cx="7696200" cy="2308324"/>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r>
              <a:rPr lang="en-US" sz="2400" b="1" dirty="0" smtClean="0"/>
              <a:t>Some marketing firms are criticized for artificial shortage and cartel activities. The firms may form a cartel to control supply and to increase prices.</a:t>
            </a:r>
          </a:p>
          <a:p>
            <a:r>
              <a:rPr lang="en-US" sz="2400" b="1" dirty="0" smtClean="0"/>
              <a:t>For </a:t>
            </a:r>
            <a:r>
              <a:rPr lang="en-US" sz="2400" b="1" dirty="0" err="1" smtClean="0"/>
              <a:t>rxample</a:t>
            </a:r>
            <a:r>
              <a:rPr lang="en-US" sz="2400" b="1" dirty="0" smtClean="0"/>
              <a:t>:- </a:t>
            </a:r>
            <a:r>
              <a:rPr lang="en-US" sz="2400" b="1" smtClean="0"/>
              <a:t>Onion Price,</a:t>
            </a:r>
            <a:endParaRPr lang="en-US" sz="2400" dirty="0" smtClean="0"/>
          </a:p>
          <a:p>
            <a:r>
              <a:rPr lang="en-US" sz="2400" dirty="0" smtClean="0"/>
              <a:t/>
            </a:r>
            <a:br>
              <a:rPr lang="en-US" sz="2400" dirty="0" smtClean="0"/>
            </a:br>
            <a:endParaRPr lang="en-US" sz="2400" b="1"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6" name="TextBox 5"/>
          <p:cNvSpPr txBox="1"/>
          <p:nvPr/>
        </p:nvSpPr>
        <p:spPr>
          <a:xfrm>
            <a:off x="533400" y="304800"/>
            <a:ext cx="7696200" cy="6001643"/>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r>
              <a:rPr lang="en-US" sz="2400" dirty="0" smtClean="0">
                <a:solidFill>
                  <a:schemeClr val="tx1"/>
                </a:solidFill>
              </a:rPr>
              <a:t>Unethical practices of marketing </a:t>
            </a:r>
          </a:p>
          <a:p>
            <a:pPr marL="514350" indent="-514350">
              <a:buAutoNum type="romanLcPeriod"/>
            </a:pPr>
            <a:r>
              <a:rPr lang="en-US" sz="2400" dirty="0" smtClean="0">
                <a:solidFill>
                  <a:schemeClr val="tx1"/>
                </a:solidFill>
              </a:rPr>
              <a:t>Targeting Children:- </a:t>
            </a:r>
            <a:r>
              <a:rPr lang="en-US" sz="2400" dirty="0" smtClean="0"/>
              <a:t>Junk foods, Pizza, </a:t>
            </a:r>
          </a:p>
          <a:p>
            <a:pPr marL="514350" indent="-514350">
              <a:buAutoNum type="romanLcPeriod"/>
            </a:pPr>
            <a:r>
              <a:rPr lang="en-US" sz="2400" dirty="0" smtClean="0">
                <a:solidFill>
                  <a:schemeClr val="tx1"/>
                </a:solidFill>
              </a:rPr>
              <a:t>Dramatization of children</a:t>
            </a:r>
            <a:r>
              <a:rPr lang="en-US" sz="2400" dirty="0" smtClean="0"/>
              <a:t>:- </a:t>
            </a:r>
            <a:r>
              <a:rPr lang="en-US" sz="2400" dirty="0" err="1" smtClean="0"/>
              <a:t>Horlics</a:t>
            </a:r>
            <a:r>
              <a:rPr lang="en-US" sz="2400" dirty="0" smtClean="0"/>
              <a:t>- </a:t>
            </a:r>
            <a:r>
              <a:rPr lang="en-US" sz="2400" dirty="0" err="1" smtClean="0"/>
              <a:t>bourvita</a:t>
            </a:r>
            <a:r>
              <a:rPr lang="en-US" sz="2400" dirty="0" smtClean="0"/>
              <a:t>- inferiority complex of non use of product</a:t>
            </a:r>
          </a:p>
          <a:p>
            <a:pPr marL="514350" indent="-514350">
              <a:buAutoNum type="romanLcPeriod"/>
            </a:pPr>
            <a:r>
              <a:rPr lang="en-US" sz="2400" dirty="0" smtClean="0">
                <a:solidFill>
                  <a:schemeClr val="tx1"/>
                </a:solidFill>
              </a:rPr>
              <a:t> Unhealthy products:- </a:t>
            </a:r>
            <a:r>
              <a:rPr lang="en-US" sz="2400" dirty="0" smtClean="0"/>
              <a:t>Soft drink, Ice-creams, pizza, burger, etc.</a:t>
            </a:r>
          </a:p>
          <a:p>
            <a:pPr marL="514350" indent="-514350">
              <a:buAutoNum type="romanLcPeriod"/>
            </a:pPr>
            <a:r>
              <a:rPr lang="en-US" sz="2400" dirty="0" smtClean="0">
                <a:solidFill>
                  <a:schemeClr val="tx1"/>
                </a:solidFill>
              </a:rPr>
              <a:t> Predatory pricing:- </a:t>
            </a:r>
            <a:r>
              <a:rPr lang="en-US" sz="2400" dirty="0" smtClean="0"/>
              <a:t>IPHONE,ROLEX Watches- high price </a:t>
            </a:r>
          </a:p>
          <a:p>
            <a:pPr marL="514350" indent="-514350">
              <a:buAutoNum type="romanLcPeriod"/>
            </a:pPr>
            <a:r>
              <a:rPr lang="en-US" sz="2400" dirty="0" smtClean="0">
                <a:solidFill>
                  <a:schemeClr val="tx1"/>
                </a:solidFill>
              </a:rPr>
              <a:t>Privacy Concern:- </a:t>
            </a:r>
            <a:r>
              <a:rPr lang="en-US" sz="2400" dirty="0" smtClean="0"/>
              <a:t>Online data, </a:t>
            </a:r>
            <a:r>
              <a:rPr lang="en-US" sz="2400" dirty="0" err="1" smtClean="0"/>
              <a:t>Whatsaap</a:t>
            </a:r>
            <a:r>
              <a:rPr lang="en-US" sz="2400" dirty="0" smtClean="0"/>
              <a:t> ,</a:t>
            </a:r>
            <a:r>
              <a:rPr lang="en-US" sz="2400" dirty="0" err="1" smtClean="0"/>
              <a:t>facebook</a:t>
            </a:r>
            <a:r>
              <a:rPr lang="en-US" sz="2400" dirty="0" smtClean="0"/>
              <a:t> info, etc.</a:t>
            </a:r>
          </a:p>
          <a:p>
            <a:pPr marL="514350" indent="-514350">
              <a:buAutoNum type="romanLcPeriod"/>
            </a:pPr>
            <a:r>
              <a:rPr lang="en-US" sz="2400" dirty="0" smtClean="0"/>
              <a:t> </a:t>
            </a:r>
            <a:r>
              <a:rPr lang="en-US" sz="2400" dirty="0" smtClean="0">
                <a:solidFill>
                  <a:schemeClr val="tx1"/>
                </a:solidFill>
              </a:rPr>
              <a:t>Trade mark Violation</a:t>
            </a:r>
            <a:r>
              <a:rPr lang="en-US" sz="2400" dirty="0" smtClean="0"/>
              <a:t>:- duplicate products </a:t>
            </a:r>
          </a:p>
          <a:p>
            <a:pPr marL="514350" indent="-514350">
              <a:buAutoNum type="romanLcPeriod"/>
            </a:pPr>
            <a:r>
              <a:rPr lang="en-US" sz="2400" dirty="0" smtClean="0">
                <a:solidFill>
                  <a:schemeClr val="tx1"/>
                </a:solidFill>
              </a:rPr>
              <a:t>Data piracy</a:t>
            </a:r>
            <a:r>
              <a:rPr lang="en-US" sz="2400" dirty="0" smtClean="0"/>
              <a:t>:- pirated movie </a:t>
            </a:r>
            <a:r>
              <a:rPr lang="en-US" sz="2400" dirty="0" err="1" smtClean="0"/>
              <a:t>cd</a:t>
            </a:r>
            <a:r>
              <a:rPr lang="en-US" sz="2400" dirty="0" smtClean="0"/>
              <a:t> </a:t>
            </a:r>
          </a:p>
          <a:p>
            <a:pPr marL="514350" indent="-514350">
              <a:buAutoNum type="romanLcPeriod"/>
            </a:pPr>
            <a:r>
              <a:rPr lang="en-US" sz="2400" dirty="0" smtClean="0">
                <a:solidFill>
                  <a:schemeClr val="tx1"/>
                </a:solidFill>
              </a:rPr>
              <a:t>Expiry date concern</a:t>
            </a:r>
            <a:r>
              <a:rPr lang="en-US" sz="2400" dirty="0" smtClean="0"/>
              <a:t>:-</a:t>
            </a:r>
          </a:p>
          <a:p>
            <a:pPr marL="514350" indent="-514350">
              <a:buAutoNum type="romanLcPeriod"/>
            </a:pPr>
            <a:r>
              <a:rPr lang="en-US" sz="2400" dirty="0" smtClean="0">
                <a:solidFill>
                  <a:schemeClr val="tx1"/>
                </a:solidFill>
              </a:rPr>
              <a:t> Celebrity endorsement :</a:t>
            </a:r>
            <a:r>
              <a:rPr lang="en-US" sz="2400" dirty="0" smtClean="0"/>
              <a:t>- Bollywood, sportsperson are endorse so many products are Unhealthy </a:t>
            </a:r>
          </a:p>
          <a:p>
            <a:pPr marL="514350" indent="-514350">
              <a:buAutoNum type="romanLcPeriod"/>
            </a:pPr>
            <a:r>
              <a:rPr lang="en-US" sz="2400" dirty="0" smtClean="0">
                <a:solidFill>
                  <a:schemeClr val="tx1"/>
                </a:solidFill>
              </a:rPr>
              <a:t>Artificial shortage :- </a:t>
            </a:r>
            <a:r>
              <a:rPr lang="en-US" sz="2400" dirty="0" smtClean="0"/>
              <a:t>Black marketing, hoarding of products </a:t>
            </a:r>
            <a:endParaRPr lang="en-US" sz="2400" b="1"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3"/>
          <a:stretch>
            <a:fillRect/>
          </a:stretch>
        </p:blipFill>
        <p:spPr>
          <a:xfrm>
            <a:off x="0" y="1"/>
            <a:ext cx="9144000" cy="6857999"/>
          </a:xfrm>
        </p:spPr>
      </p:pic>
      <p:sp>
        <p:nvSpPr>
          <p:cNvPr id="11" name="TextBox 10"/>
          <p:cNvSpPr txBox="1"/>
          <p:nvPr/>
        </p:nvSpPr>
        <p:spPr>
          <a:xfrm>
            <a:off x="914400" y="1143000"/>
            <a:ext cx="7848600" cy="1938992"/>
          </a:xfrm>
          <a:prstGeom prst="rect">
            <a:avLst/>
          </a:prstGeom>
          <a:solidFill>
            <a:schemeClr val="accent2">
              <a:lumMod val="50000"/>
            </a:schemeClr>
          </a:solidFill>
        </p:spPr>
        <p:txBody>
          <a:bodyPr wrap="square" rtlCol="0">
            <a:spAutoFit/>
          </a:bodyPr>
          <a:lstStyle/>
          <a:p>
            <a:pPr algn="ctr"/>
            <a:r>
              <a:rPr lang="en-US" sz="4000" dirty="0" smtClean="0">
                <a:solidFill>
                  <a:schemeClr val="bg1"/>
                </a:solidFill>
                <a:latin typeface="Aharoni" pitchFamily="2" charset="-79"/>
                <a:cs typeface="Aharoni" pitchFamily="2" charset="-79"/>
              </a:rPr>
              <a:t> Chapter -</a:t>
            </a:r>
            <a:r>
              <a:rPr lang="en-US" sz="4000" b="1" dirty="0" smtClean="0">
                <a:solidFill>
                  <a:schemeClr val="bg1"/>
                </a:solidFill>
                <a:latin typeface="+mj-lt"/>
                <a:cs typeface="Aharoni" pitchFamily="2" charset="-79"/>
              </a:rPr>
              <a:t>4</a:t>
            </a:r>
            <a:r>
              <a:rPr lang="en-US" sz="4000" dirty="0" smtClean="0">
                <a:solidFill>
                  <a:schemeClr val="bg1"/>
                </a:solidFill>
                <a:latin typeface="+mj-lt"/>
                <a:cs typeface="Aharoni" pitchFamily="2" charset="-79"/>
              </a:rPr>
              <a:t> </a:t>
            </a:r>
          </a:p>
          <a:p>
            <a:pPr algn="ctr"/>
            <a:r>
              <a:rPr lang="en-US" sz="4000" dirty="0" smtClean="0">
                <a:solidFill>
                  <a:schemeClr val="bg1"/>
                </a:solidFill>
                <a:latin typeface="Aharoni" pitchFamily="2" charset="-79"/>
                <a:cs typeface="Aharoni" pitchFamily="2" charset="-79"/>
              </a:rPr>
              <a:t>Chapter no </a:t>
            </a:r>
            <a:r>
              <a:rPr lang="en-US" sz="4000" dirty="0" smtClean="0">
                <a:solidFill>
                  <a:schemeClr val="bg1"/>
                </a:solidFill>
                <a:latin typeface="+mj-lt"/>
                <a:cs typeface="Aharoni" pitchFamily="2" charset="-79"/>
              </a:rPr>
              <a:t>4 </a:t>
            </a:r>
            <a:r>
              <a:rPr lang="en-US" sz="4000" dirty="0" smtClean="0">
                <a:solidFill>
                  <a:schemeClr val="bg1"/>
                </a:solidFill>
                <a:latin typeface="Aharoni" pitchFamily="2" charset="-79"/>
                <a:cs typeface="Aharoni" pitchFamily="2" charset="-79"/>
              </a:rPr>
              <a:t>Key Marketing </a:t>
            </a:r>
            <a:r>
              <a:rPr lang="en-US" sz="4000" dirty="0" smtClean="0">
                <a:solidFill>
                  <a:schemeClr val="bg1"/>
                </a:solidFill>
                <a:latin typeface="Aharoni" pitchFamily="2" charset="-79"/>
                <a:cs typeface="Aharoni" pitchFamily="2" charset="-79"/>
              </a:rPr>
              <a:t>Dimensions </a:t>
            </a:r>
            <a:endParaRPr lang="en-US" sz="40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1485" y="1"/>
            <a:ext cx="9145485" cy="6857999"/>
          </a:xfrm>
        </p:spPr>
      </p:pic>
      <p:sp>
        <p:nvSpPr>
          <p:cNvPr id="4" name="TextBox 3"/>
          <p:cNvSpPr txBox="1"/>
          <p:nvPr/>
        </p:nvSpPr>
        <p:spPr>
          <a:xfrm>
            <a:off x="1524000" y="1295400"/>
            <a:ext cx="5943600" cy="1446550"/>
          </a:xfrm>
          <a:prstGeom prst="rect">
            <a:avLst/>
          </a:prstGeom>
          <a:noFill/>
        </p:spPr>
        <p:txBody>
          <a:bodyPr wrap="square" rtlCol="0">
            <a:spAutoFit/>
          </a:bodyPr>
          <a:lstStyle/>
          <a:p>
            <a:pPr algn="ctr"/>
            <a:r>
              <a:rPr lang="en-US" sz="8800" dirty="0" smtClean="0">
                <a:solidFill>
                  <a:schemeClr val="bg1"/>
                </a:solidFill>
                <a:latin typeface="Aharoni" pitchFamily="2" charset="-79"/>
                <a:cs typeface="Aharoni" pitchFamily="2" charset="-79"/>
              </a:rPr>
              <a:t>Thank You </a:t>
            </a:r>
            <a:endParaRPr lang="en-US" sz="88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4" presetClass="path" presetSubtype="0" accel="50000" decel="50000" fill="hold" grpId="0" nodeType="clickEffect">
                                  <p:stCondLst>
                                    <p:cond delay="0"/>
                                  </p:stCondLst>
                                  <p:childTnLst>
                                    <p:animMotion origin="layout" path="M 0 0  L 0 -0.33295  E" pathEditMode="relative" ptsTypes="">
                                      <p:cBhvr>
                                        <p:cTn id="6" dur="2000" fill="hold"/>
                                        <p:tgtEl>
                                          <p:spTgt spid="4"/>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1485" y="0"/>
            <a:ext cx="9145485" cy="6857999"/>
          </a:xfrm>
        </p:spPr>
      </p:pic>
      <p:sp>
        <p:nvSpPr>
          <p:cNvPr id="4" name="TextBox 3"/>
          <p:cNvSpPr txBox="1"/>
          <p:nvPr/>
        </p:nvSpPr>
        <p:spPr>
          <a:xfrm>
            <a:off x="685800" y="762000"/>
            <a:ext cx="7772400" cy="3970318"/>
          </a:xfrm>
          <a:prstGeom prst="rect">
            <a:avLst/>
          </a:prstGeom>
          <a:noFill/>
        </p:spPr>
        <p:txBody>
          <a:bodyPr wrap="square" rtlCol="0">
            <a:spAutoFit/>
          </a:bodyPr>
          <a:lstStyle/>
          <a:p>
            <a:pPr algn="ctr"/>
            <a:r>
              <a:rPr lang="en-US" sz="3600" dirty="0" smtClean="0">
                <a:solidFill>
                  <a:schemeClr val="bg1"/>
                </a:solidFill>
                <a:latin typeface="Aharoni" pitchFamily="2" charset="-79"/>
                <a:cs typeface="Aharoni" pitchFamily="2" charset="-79"/>
              </a:rPr>
              <a:t>Attendance Link</a:t>
            </a:r>
          </a:p>
          <a:p>
            <a:pPr algn="ctr"/>
            <a:endParaRPr lang="en-US" sz="3600" dirty="0" smtClean="0">
              <a:solidFill>
                <a:schemeClr val="bg1"/>
              </a:solidFill>
              <a:latin typeface="Aharoni" pitchFamily="2" charset="-79"/>
              <a:cs typeface="Aharoni" pitchFamily="2" charset="-79"/>
            </a:endParaRPr>
          </a:p>
          <a:p>
            <a:pPr algn="ctr"/>
            <a:endParaRPr lang="en-US" sz="3600" dirty="0" smtClean="0">
              <a:solidFill>
                <a:schemeClr val="bg1"/>
              </a:solidFill>
              <a:latin typeface="Aharoni" pitchFamily="2" charset="-79"/>
              <a:cs typeface="Aharoni" pitchFamily="2" charset="-79"/>
            </a:endParaRPr>
          </a:p>
          <a:p>
            <a:pPr algn="ctr"/>
            <a:r>
              <a:rPr lang="en-US" sz="3600" dirty="0" smtClean="0">
                <a:solidFill>
                  <a:schemeClr val="bg1"/>
                </a:solidFill>
                <a:hlinkClick r:id="rId3"/>
              </a:rPr>
              <a:t>https://forms.gle/Xqvykv5vfEi1zpyF7</a:t>
            </a:r>
            <a:endParaRPr lang="en-US" sz="3600" dirty="0" smtClean="0">
              <a:solidFill>
                <a:schemeClr val="bg1"/>
              </a:solidFill>
            </a:endParaRPr>
          </a:p>
          <a:p>
            <a:pPr algn="ctr"/>
            <a:endParaRPr lang="en-US" sz="3600" dirty="0" smtClean="0">
              <a:solidFill>
                <a:schemeClr val="bg1"/>
              </a:solidFill>
            </a:endParaRPr>
          </a:p>
          <a:p>
            <a:pPr algn="ctr"/>
            <a:r>
              <a:rPr lang="en-US" sz="3600" dirty="0" smtClean="0">
                <a:solidFill>
                  <a:schemeClr val="bg1"/>
                </a:solidFill>
              </a:rPr>
              <a:t>(Mention date at last point)</a:t>
            </a:r>
          </a:p>
          <a:p>
            <a:pPr algn="ctr"/>
            <a:r>
              <a:rPr lang="en-US" sz="3600" dirty="0" smtClean="0">
                <a:solidFill>
                  <a:schemeClr val="bg1"/>
                </a:solidFill>
                <a:latin typeface="Aharoni" pitchFamily="2" charset="-79"/>
                <a:cs typeface="Aharoni" pitchFamily="2" charset="-79"/>
              </a:rPr>
              <a:t> </a:t>
            </a:r>
            <a:endParaRPr lang="en-US" sz="36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3" name="TextBox 2"/>
          <p:cNvSpPr txBox="1"/>
          <p:nvPr/>
        </p:nvSpPr>
        <p:spPr>
          <a:xfrm>
            <a:off x="228600" y="1150203"/>
            <a:ext cx="8382000" cy="8309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sz="2400" dirty="0" smtClean="0"/>
              <a:t>Q.1 Marketing ethics concept and Unethical practices of marketing ?</a:t>
            </a:r>
            <a:endParaRPr lang="en-US" sz="2400" b="1" dirty="0">
              <a:latin typeface="Aharoni" pitchFamily="2" charset="-79"/>
              <a:cs typeface="Aharoni" pitchFamily="2" charset="-79"/>
            </a:endParaRPr>
          </a:p>
        </p:txBody>
      </p:sp>
      <p:sp>
        <p:nvSpPr>
          <p:cNvPr id="4" name="TextBox 3"/>
          <p:cNvSpPr txBox="1"/>
          <p:nvPr/>
        </p:nvSpPr>
        <p:spPr>
          <a:xfrm>
            <a:off x="228600" y="2057400"/>
            <a:ext cx="8458200" cy="4154984"/>
          </a:xfrm>
          <a:prstGeom prst="rect">
            <a:avLst/>
          </a:prstGeom>
          <a:solidFill>
            <a:schemeClr val="bg1"/>
          </a:solidFill>
        </p:spPr>
        <p:txBody>
          <a:bodyPr wrap="square" rtlCol="0">
            <a:spAutoFit/>
          </a:bodyPr>
          <a:lstStyle/>
          <a:p>
            <a:pPr algn="ctr"/>
            <a:endParaRPr lang="en-US" sz="2400" dirty="0" smtClean="0">
              <a:solidFill>
                <a:schemeClr val="bg1"/>
              </a:solidFill>
              <a:latin typeface="Aharoni" pitchFamily="2" charset="-79"/>
              <a:cs typeface="Aharoni" pitchFamily="2" charset="-79"/>
            </a:endParaRPr>
          </a:p>
          <a:p>
            <a:r>
              <a:rPr lang="en-US" sz="2400" dirty="0" smtClean="0"/>
              <a:t>Meaning:- </a:t>
            </a:r>
          </a:p>
          <a:p>
            <a:pPr algn="ctr"/>
            <a:r>
              <a:rPr lang="en-US" sz="2400" dirty="0" smtClean="0"/>
              <a:t>The word ethics is derived from Greek word “ Ethos” which means “ Character’ or “Fundamental Values”. </a:t>
            </a:r>
          </a:p>
          <a:p>
            <a:pPr algn="ctr"/>
            <a:endParaRPr lang="en-US" sz="2400" dirty="0" smtClean="0"/>
          </a:p>
          <a:p>
            <a:r>
              <a:rPr lang="en-US" sz="2400" dirty="0" smtClean="0"/>
              <a:t>Ethics is branch of Philosophy which is concerned with ethical values and moral characteristics. </a:t>
            </a:r>
          </a:p>
          <a:p>
            <a:pPr>
              <a:buFont typeface="Wingdings" pitchFamily="2" charset="2"/>
              <a:buChar char="v"/>
            </a:pPr>
            <a:r>
              <a:rPr lang="en-US" sz="2400" dirty="0" smtClean="0"/>
              <a:t>Right product with right price </a:t>
            </a:r>
          </a:p>
          <a:p>
            <a:pPr>
              <a:buFont typeface="Wingdings" pitchFamily="2" charset="2"/>
              <a:buChar char="v"/>
            </a:pPr>
            <a:r>
              <a:rPr lang="en-US" sz="2400" dirty="0" smtClean="0"/>
              <a:t>Right information </a:t>
            </a:r>
          </a:p>
          <a:p>
            <a:pPr>
              <a:buFont typeface="Wingdings" pitchFamily="2" charset="2"/>
              <a:buChar char="v"/>
            </a:pPr>
            <a:r>
              <a:rPr lang="en-US" sz="2400" dirty="0" smtClean="0"/>
              <a:t>No cheating or misleading information  Right channel of promotion</a:t>
            </a:r>
            <a:endParaRPr lang="en-US" sz="2400" dirty="0">
              <a:latin typeface="Aharoni" pitchFamily="2" charset="-79"/>
              <a:cs typeface="Aharoni" pitchFamily="2" charset="-79"/>
            </a:endParaRPr>
          </a:p>
        </p:txBody>
      </p:sp>
      <p:sp>
        <p:nvSpPr>
          <p:cNvPr id="5" name="TextBox 4"/>
          <p:cNvSpPr txBox="1"/>
          <p:nvPr/>
        </p:nvSpPr>
        <p:spPr>
          <a:xfrm>
            <a:off x="2971800" y="6260068"/>
            <a:ext cx="5791200" cy="369332"/>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dirty="0" smtClean="0"/>
              <a:t>( Way to remember :- -co-ordination of four key variables, )</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6" name="TextBox 5"/>
          <p:cNvSpPr txBox="1"/>
          <p:nvPr/>
        </p:nvSpPr>
        <p:spPr>
          <a:xfrm>
            <a:off x="533400" y="627757"/>
            <a:ext cx="7696200" cy="6001643"/>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r>
              <a:rPr lang="en-US" sz="2400" dirty="0" smtClean="0">
                <a:solidFill>
                  <a:schemeClr val="tx1"/>
                </a:solidFill>
              </a:rPr>
              <a:t>Unethical practices of marketing </a:t>
            </a:r>
          </a:p>
          <a:p>
            <a:pPr marL="514350" indent="-514350">
              <a:buAutoNum type="romanLcPeriod"/>
            </a:pPr>
            <a:r>
              <a:rPr lang="en-US" sz="2400" dirty="0" smtClean="0">
                <a:solidFill>
                  <a:schemeClr val="tx1"/>
                </a:solidFill>
              </a:rPr>
              <a:t>Targeting Children:- </a:t>
            </a:r>
            <a:r>
              <a:rPr lang="en-US" sz="2400" dirty="0" smtClean="0"/>
              <a:t>Junk foods, Pizza, </a:t>
            </a:r>
          </a:p>
          <a:p>
            <a:pPr marL="514350" indent="-514350">
              <a:buAutoNum type="romanLcPeriod"/>
            </a:pPr>
            <a:r>
              <a:rPr lang="en-US" sz="2400" dirty="0" smtClean="0">
                <a:solidFill>
                  <a:schemeClr val="tx1"/>
                </a:solidFill>
              </a:rPr>
              <a:t>Dramatization of children</a:t>
            </a:r>
            <a:r>
              <a:rPr lang="en-US" sz="2400" dirty="0" smtClean="0"/>
              <a:t>:- </a:t>
            </a:r>
            <a:r>
              <a:rPr lang="en-US" sz="2400" dirty="0" err="1" smtClean="0"/>
              <a:t>Horlics</a:t>
            </a:r>
            <a:r>
              <a:rPr lang="en-US" sz="2400" dirty="0" smtClean="0"/>
              <a:t>- </a:t>
            </a:r>
            <a:r>
              <a:rPr lang="en-US" sz="2400" dirty="0" err="1" smtClean="0"/>
              <a:t>bourvita</a:t>
            </a:r>
            <a:r>
              <a:rPr lang="en-US" sz="2400" dirty="0" smtClean="0"/>
              <a:t>- inferiority complex of non use of product</a:t>
            </a:r>
          </a:p>
          <a:p>
            <a:pPr marL="514350" indent="-514350">
              <a:buAutoNum type="romanLcPeriod"/>
            </a:pPr>
            <a:r>
              <a:rPr lang="en-US" sz="2400" dirty="0" smtClean="0">
                <a:solidFill>
                  <a:schemeClr val="tx1"/>
                </a:solidFill>
              </a:rPr>
              <a:t> Unhealthy products:- </a:t>
            </a:r>
            <a:r>
              <a:rPr lang="en-US" sz="2400" dirty="0" smtClean="0"/>
              <a:t>Soft drink, Ice-creams, pizza, burger, etc.</a:t>
            </a:r>
          </a:p>
          <a:p>
            <a:pPr marL="514350" indent="-514350">
              <a:buAutoNum type="romanLcPeriod"/>
            </a:pPr>
            <a:r>
              <a:rPr lang="en-US" sz="2400" dirty="0" smtClean="0">
                <a:solidFill>
                  <a:schemeClr val="tx1"/>
                </a:solidFill>
              </a:rPr>
              <a:t> Predatory pricing:- </a:t>
            </a:r>
            <a:r>
              <a:rPr lang="en-US" sz="2400" dirty="0" smtClean="0"/>
              <a:t>IPHONE,ROLEX Watches- high price </a:t>
            </a:r>
          </a:p>
          <a:p>
            <a:pPr marL="514350" indent="-514350">
              <a:buAutoNum type="romanLcPeriod"/>
            </a:pPr>
            <a:r>
              <a:rPr lang="en-US" sz="2400" dirty="0" smtClean="0">
                <a:solidFill>
                  <a:schemeClr val="tx1"/>
                </a:solidFill>
              </a:rPr>
              <a:t>Privacy Concern:- </a:t>
            </a:r>
            <a:r>
              <a:rPr lang="en-US" sz="2400" dirty="0" smtClean="0"/>
              <a:t>Online data, </a:t>
            </a:r>
            <a:r>
              <a:rPr lang="en-US" sz="2400" dirty="0" err="1" smtClean="0"/>
              <a:t>Whatsaap</a:t>
            </a:r>
            <a:r>
              <a:rPr lang="en-US" sz="2400" dirty="0" smtClean="0"/>
              <a:t> ,</a:t>
            </a:r>
            <a:r>
              <a:rPr lang="en-US" sz="2400" dirty="0" err="1" smtClean="0"/>
              <a:t>facebook</a:t>
            </a:r>
            <a:r>
              <a:rPr lang="en-US" sz="2400" dirty="0" smtClean="0"/>
              <a:t> info, etc.</a:t>
            </a:r>
          </a:p>
          <a:p>
            <a:pPr marL="514350" indent="-514350">
              <a:buAutoNum type="romanLcPeriod"/>
            </a:pPr>
            <a:r>
              <a:rPr lang="en-US" sz="2400" dirty="0" smtClean="0"/>
              <a:t> </a:t>
            </a:r>
            <a:r>
              <a:rPr lang="en-US" sz="2400" dirty="0" smtClean="0">
                <a:solidFill>
                  <a:schemeClr val="tx1"/>
                </a:solidFill>
              </a:rPr>
              <a:t>Trade mark Violation</a:t>
            </a:r>
            <a:r>
              <a:rPr lang="en-US" sz="2400" dirty="0" smtClean="0"/>
              <a:t>:- duplicate products </a:t>
            </a:r>
          </a:p>
          <a:p>
            <a:pPr marL="514350" indent="-514350">
              <a:buAutoNum type="romanLcPeriod"/>
            </a:pPr>
            <a:r>
              <a:rPr lang="en-US" sz="2400" dirty="0" smtClean="0">
                <a:solidFill>
                  <a:schemeClr val="tx1"/>
                </a:solidFill>
              </a:rPr>
              <a:t>Data piracy</a:t>
            </a:r>
            <a:r>
              <a:rPr lang="en-US" sz="2400" dirty="0" smtClean="0"/>
              <a:t>:- Pirated movie , CD </a:t>
            </a:r>
          </a:p>
          <a:p>
            <a:pPr marL="514350" indent="-514350">
              <a:buAutoNum type="romanLcPeriod"/>
            </a:pPr>
            <a:r>
              <a:rPr lang="en-US" sz="2400" dirty="0" smtClean="0">
                <a:solidFill>
                  <a:schemeClr val="tx1"/>
                </a:solidFill>
              </a:rPr>
              <a:t>Expiry date concern</a:t>
            </a:r>
            <a:r>
              <a:rPr lang="en-US" sz="2400" dirty="0" smtClean="0"/>
              <a:t>:-</a:t>
            </a:r>
          </a:p>
          <a:p>
            <a:pPr marL="514350" indent="-514350">
              <a:buAutoNum type="romanLcPeriod"/>
            </a:pPr>
            <a:r>
              <a:rPr lang="en-US" sz="2400" dirty="0" smtClean="0">
                <a:solidFill>
                  <a:schemeClr val="tx1"/>
                </a:solidFill>
              </a:rPr>
              <a:t> Celebrity endorsement :</a:t>
            </a:r>
            <a:r>
              <a:rPr lang="en-US" sz="2400" dirty="0" smtClean="0"/>
              <a:t>- Bollywood, sportsperson are endorse so many products are Unhealthy </a:t>
            </a:r>
          </a:p>
          <a:p>
            <a:pPr marL="514350" indent="-514350">
              <a:buAutoNum type="romanLcPeriod"/>
            </a:pPr>
            <a:r>
              <a:rPr lang="en-US" sz="2400" dirty="0" smtClean="0">
                <a:solidFill>
                  <a:schemeClr val="tx1"/>
                </a:solidFill>
              </a:rPr>
              <a:t>Artificial shortage :- </a:t>
            </a:r>
            <a:r>
              <a:rPr lang="en-US" sz="2400" dirty="0" smtClean="0"/>
              <a:t>Black marketing, hoarding of products </a:t>
            </a:r>
            <a:endParaRPr lang="en-US" sz="2400" b="1"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6" name="TextBox 5"/>
          <p:cNvSpPr txBox="1"/>
          <p:nvPr/>
        </p:nvSpPr>
        <p:spPr>
          <a:xfrm>
            <a:off x="533400" y="616803"/>
            <a:ext cx="7696200" cy="830997"/>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r>
              <a:rPr lang="en-US" sz="2400" dirty="0" smtClean="0">
                <a:solidFill>
                  <a:schemeClr val="tx1"/>
                </a:solidFill>
              </a:rPr>
              <a:t>Unethical practices of marketing </a:t>
            </a:r>
          </a:p>
          <a:p>
            <a:r>
              <a:rPr lang="en-US" sz="2400" dirty="0" smtClean="0">
                <a:solidFill>
                  <a:schemeClr val="tx1"/>
                </a:solidFill>
              </a:rPr>
              <a:t>1. Targeting Children:- </a:t>
            </a:r>
            <a:r>
              <a:rPr lang="en-US" sz="2400" dirty="0" smtClean="0"/>
              <a:t>Junk foods, Pizza, </a:t>
            </a:r>
          </a:p>
        </p:txBody>
      </p:sp>
      <p:sp>
        <p:nvSpPr>
          <p:cNvPr id="4" name="TextBox 3"/>
          <p:cNvSpPr txBox="1"/>
          <p:nvPr/>
        </p:nvSpPr>
        <p:spPr>
          <a:xfrm>
            <a:off x="533400" y="1981200"/>
            <a:ext cx="7696200" cy="4524315"/>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r>
              <a:rPr lang="en-US" sz="2400" b="1" dirty="0" smtClean="0"/>
              <a:t>Advertising and promotion targeted to children have an adverse </a:t>
            </a:r>
            <a:r>
              <a:rPr lang="en-US" sz="2400" dirty="0" smtClean="0"/>
              <a:t>effect on their personality. A famous child specialist (Dr. Allen </a:t>
            </a:r>
            <a:r>
              <a:rPr lang="en-US" sz="2400" dirty="0" err="1" smtClean="0"/>
              <a:t>Varuer</a:t>
            </a:r>
            <a:r>
              <a:rPr lang="en-US" sz="2400" dirty="0" smtClean="0"/>
              <a:t> observed that children are more diverted towards material goods, which is the result of advertising and promotions that companies use to sell their products and play with human psyche.</a:t>
            </a:r>
          </a:p>
          <a:p>
            <a:r>
              <a:rPr lang="en-US" sz="2400" b="1" dirty="0" smtClean="0"/>
              <a:t>Advertising creates materialistic values rather than spiritual ones. A psychologist who specialized in materialism study (Dr. Tim </a:t>
            </a:r>
            <a:r>
              <a:rPr lang="en-US" sz="2400" b="1" dirty="0" err="1" smtClean="0"/>
              <a:t>Kassell</a:t>
            </a:r>
            <a:r>
              <a:rPr lang="en-US" sz="2400" b="1" dirty="0" smtClean="0"/>
              <a:t>) said that people who are materialistic are less satisfied and they are not happy with their life, they are much more into drugs and alcohol and they tend to contribute less to their communities,</a:t>
            </a:r>
            <a:endParaRPr lang="en-US" sz="24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3" name="TextBox 2"/>
          <p:cNvSpPr txBox="1"/>
          <p:nvPr/>
        </p:nvSpPr>
        <p:spPr>
          <a:xfrm>
            <a:off x="838200" y="304800"/>
            <a:ext cx="7696200" cy="584775"/>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lvl="0"/>
            <a:r>
              <a:rPr lang="en-US" sz="3200" b="1" dirty="0" smtClean="0">
                <a:solidFill>
                  <a:schemeClr val="bg1"/>
                </a:solidFill>
                <a:latin typeface="Aharoni" pitchFamily="2" charset="-79"/>
                <a:cs typeface="Aharoni" pitchFamily="2" charset="-79"/>
              </a:rPr>
              <a:t>Targeting </a:t>
            </a:r>
            <a:r>
              <a:rPr lang="en-US" sz="3200" b="1" dirty="0" smtClean="0"/>
              <a:t> to children:-</a:t>
            </a:r>
          </a:p>
        </p:txBody>
      </p:sp>
      <p:pic>
        <p:nvPicPr>
          <p:cNvPr id="5122" name="Picture 2" descr="C:\Users\DELL\Pictures\KINDER JOY.jpg"/>
          <p:cNvPicPr>
            <a:picLocks noChangeAspect="1" noChangeArrowheads="1"/>
          </p:cNvPicPr>
          <p:nvPr/>
        </p:nvPicPr>
        <p:blipFill>
          <a:blip r:embed="rId3"/>
          <a:srcRect/>
          <a:stretch>
            <a:fillRect/>
          </a:stretch>
        </p:blipFill>
        <p:spPr bwMode="auto">
          <a:xfrm>
            <a:off x="4571999" y="1143000"/>
            <a:ext cx="4436533" cy="2495550"/>
          </a:xfrm>
          <a:prstGeom prst="rect">
            <a:avLst/>
          </a:prstGeom>
          <a:noFill/>
        </p:spPr>
      </p:pic>
      <p:pic>
        <p:nvPicPr>
          <p:cNvPr id="5123" name="Picture 3" descr="C:\Users\DELL\Pictures\WADA PAV.jpg"/>
          <p:cNvPicPr>
            <a:picLocks noChangeAspect="1" noChangeArrowheads="1"/>
          </p:cNvPicPr>
          <p:nvPr/>
        </p:nvPicPr>
        <p:blipFill>
          <a:blip r:embed="rId4"/>
          <a:srcRect/>
          <a:stretch>
            <a:fillRect/>
          </a:stretch>
        </p:blipFill>
        <p:spPr bwMode="auto">
          <a:xfrm>
            <a:off x="838200" y="4038600"/>
            <a:ext cx="3733800" cy="2500023"/>
          </a:xfrm>
          <a:prstGeom prst="rect">
            <a:avLst/>
          </a:prstGeom>
          <a:noFill/>
        </p:spPr>
      </p:pic>
      <p:pic>
        <p:nvPicPr>
          <p:cNvPr id="7" name="Picture 4" descr="C:\Users\DELL\Pictures\MCAD.jpg"/>
          <p:cNvPicPr>
            <a:picLocks noChangeAspect="1" noChangeArrowheads="1"/>
          </p:cNvPicPr>
          <p:nvPr/>
        </p:nvPicPr>
        <p:blipFill>
          <a:blip r:embed="rId5"/>
          <a:srcRect/>
          <a:stretch>
            <a:fillRect/>
          </a:stretch>
        </p:blipFill>
        <p:spPr bwMode="auto">
          <a:xfrm>
            <a:off x="115455" y="1752600"/>
            <a:ext cx="3313545" cy="1952625"/>
          </a:xfrm>
          <a:prstGeom prst="rect">
            <a:avLst/>
          </a:prstGeom>
          <a:noFill/>
        </p:spPr>
      </p:pic>
      <p:pic>
        <p:nvPicPr>
          <p:cNvPr id="5126" name="Picture 6" descr="C:\Users\DELL\Pictures\PIZZA.jpg"/>
          <p:cNvPicPr>
            <a:picLocks noChangeAspect="1" noChangeArrowheads="1"/>
          </p:cNvPicPr>
          <p:nvPr/>
        </p:nvPicPr>
        <p:blipFill>
          <a:blip r:embed="rId6"/>
          <a:srcRect/>
          <a:stretch>
            <a:fillRect/>
          </a:stretch>
        </p:blipFill>
        <p:spPr bwMode="auto">
          <a:xfrm>
            <a:off x="5410200" y="4302466"/>
            <a:ext cx="3219450" cy="2022134"/>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amond(in)">
                                      <p:cBhvr>
                                        <p:cTn id="7" dur="2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5123"/>
                                        </p:tgtEl>
                                        <p:attrNameLst>
                                          <p:attrName>style.visibility</p:attrName>
                                        </p:attrNameLst>
                                      </p:cBhvr>
                                      <p:to>
                                        <p:strVal val="visible"/>
                                      </p:to>
                                    </p:set>
                                    <p:anim calcmode="lin" valueType="num">
                                      <p:cBhvr additive="base">
                                        <p:cTn id="12" dur="500" fill="hold"/>
                                        <p:tgtEl>
                                          <p:spTgt spid="5123"/>
                                        </p:tgtEl>
                                        <p:attrNameLst>
                                          <p:attrName>ppt_x</p:attrName>
                                        </p:attrNameLst>
                                      </p:cBhvr>
                                      <p:tavLst>
                                        <p:tav tm="0">
                                          <p:val>
                                            <p:strVal val="#ppt_x"/>
                                          </p:val>
                                        </p:tav>
                                        <p:tav tm="100000">
                                          <p:val>
                                            <p:strVal val="#ppt_x"/>
                                          </p:val>
                                        </p:tav>
                                      </p:tavLst>
                                    </p:anim>
                                    <p:anim calcmode="lin" valueType="num">
                                      <p:cBhvr additive="base">
                                        <p:cTn id="13" dur="500" fill="hold"/>
                                        <p:tgtEl>
                                          <p:spTgt spid="5123"/>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5126"/>
                                        </p:tgtEl>
                                        <p:attrNameLst>
                                          <p:attrName>style.visibility</p:attrName>
                                        </p:attrNameLst>
                                      </p:cBhvr>
                                      <p:to>
                                        <p:strVal val="visible"/>
                                      </p:to>
                                    </p:set>
                                    <p:anim calcmode="lin" valueType="num">
                                      <p:cBhvr additive="base">
                                        <p:cTn id="18" dur="500" fill="hold"/>
                                        <p:tgtEl>
                                          <p:spTgt spid="5126"/>
                                        </p:tgtEl>
                                        <p:attrNameLst>
                                          <p:attrName>ppt_x</p:attrName>
                                        </p:attrNameLst>
                                      </p:cBhvr>
                                      <p:tavLst>
                                        <p:tav tm="0">
                                          <p:val>
                                            <p:strVal val="#ppt_x"/>
                                          </p:val>
                                        </p:tav>
                                        <p:tav tm="100000">
                                          <p:val>
                                            <p:strVal val="#ppt_x"/>
                                          </p:val>
                                        </p:tav>
                                      </p:tavLst>
                                    </p:anim>
                                    <p:anim calcmode="lin" valueType="num">
                                      <p:cBhvr additive="base">
                                        <p:cTn id="19" dur="500" fill="hold"/>
                                        <p:tgtEl>
                                          <p:spTgt spid="5126"/>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5122"/>
                                        </p:tgtEl>
                                        <p:attrNameLst>
                                          <p:attrName>style.visibility</p:attrName>
                                        </p:attrNameLst>
                                      </p:cBhvr>
                                      <p:to>
                                        <p:strVal val="visible"/>
                                      </p:to>
                                    </p:set>
                                    <p:anim calcmode="lin" valueType="num">
                                      <p:cBhvr additive="base">
                                        <p:cTn id="24" dur="500" fill="hold"/>
                                        <p:tgtEl>
                                          <p:spTgt spid="5122"/>
                                        </p:tgtEl>
                                        <p:attrNameLst>
                                          <p:attrName>ppt_x</p:attrName>
                                        </p:attrNameLst>
                                      </p:cBhvr>
                                      <p:tavLst>
                                        <p:tav tm="0">
                                          <p:val>
                                            <p:strVal val="#ppt_x"/>
                                          </p:val>
                                        </p:tav>
                                        <p:tav tm="100000">
                                          <p:val>
                                            <p:strVal val="#ppt_x"/>
                                          </p:val>
                                        </p:tav>
                                      </p:tavLst>
                                    </p:anim>
                                    <p:anim calcmode="lin" valueType="num">
                                      <p:cBhvr additive="base">
                                        <p:cTn id="25" dur="500" fill="hold"/>
                                        <p:tgtEl>
                                          <p:spTgt spid="512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6" name="TextBox 5"/>
          <p:cNvSpPr txBox="1"/>
          <p:nvPr/>
        </p:nvSpPr>
        <p:spPr>
          <a:xfrm>
            <a:off x="533400" y="304800"/>
            <a:ext cx="7696200" cy="1569660"/>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endParaRPr lang="en-US" sz="2400" dirty="0" smtClean="0">
              <a:solidFill>
                <a:schemeClr val="tx1"/>
              </a:solidFill>
            </a:endParaRPr>
          </a:p>
          <a:p>
            <a:pPr marL="514350" indent="-514350"/>
            <a:r>
              <a:rPr lang="en-US" sz="2400" dirty="0" smtClean="0">
                <a:solidFill>
                  <a:schemeClr val="tx1"/>
                </a:solidFill>
              </a:rPr>
              <a:t>2. Dramatization of children</a:t>
            </a:r>
            <a:r>
              <a:rPr lang="en-US" sz="2400" dirty="0" smtClean="0"/>
              <a:t>:- </a:t>
            </a:r>
            <a:r>
              <a:rPr lang="en-US" sz="2400" dirty="0" err="1" smtClean="0"/>
              <a:t>Horlics</a:t>
            </a:r>
            <a:r>
              <a:rPr lang="en-US" sz="2400" dirty="0" smtClean="0"/>
              <a:t>- </a:t>
            </a:r>
            <a:r>
              <a:rPr lang="en-US" sz="2400" dirty="0" err="1" smtClean="0"/>
              <a:t>bourvita</a:t>
            </a:r>
            <a:r>
              <a:rPr lang="en-US" sz="2400" dirty="0" smtClean="0"/>
              <a:t>- inferiority complex of non use of product</a:t>
            </a:r>
          </a:p>
          <a:p>
            <a:pPr marL="514350" indent="-514350">
              <a:buAutoNum type="romanLcPeriod"/>
            </a:pPr>
            <a:endParaRPr lang="en-US" sz="2400" b="1" dirty="0">
              <a:solidFill>
                <a:schemeClr val="bg1"/>
              </a:solidFill>
              <a:latin typeface="Aharoni" pitchFamily="2" charset="-79"/>
              <a:cs typeface="Aharoni" pitchFamily="2" charset="-79"/>
            </a:endParaRPr>
          </a:p>
        </p:txBody>
      </p:sp>
      <p:sp>
        <p:nvSpPr>
          <p:cNvPr id="4" name="TextBox 3"/>
          <p:cNvSpPr txBox="1"/>
          <p:nvPr/>
        </p:nvSpPr>
        <p:spPr>
          <a:xfrm>
            <a:off x="762000" y="2362200"/>
            <a:ext cx="7696200" cy="2308324"/>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endParaRPr lang="en-US" sz="2400" dirty="0" smtClean="0">
              <a:solidFill>
                <a:schemeClr val="tx1"/>
              </a:solidFill>
            </a:endParaRPr>
          </a:p>
          <a:p>
            <a:pPr marL="514350" indent="-514350"/>
            <a:r>
              <a:rPr lang="en-US" sz="2400" dirty="0" smtClean="0"/>
              <a:t>Ads </a:t>
            </a:r>
            <a:r>
              <a:rPr lang="en-US" sz="2400" dirty="0" smtClean="0"/>
              <a:t>dramatize </a:t>
            </a:r>
            <a:r>
              <a:rPr lang="en-US" sz="2400" dirty="0" smtClean="0"/>
              <a:t>children as super kids - who excels in studies and sports - simply because they consumes a particular health drink. Quite often, such health drinks do not contribute to the growth of the child.</a:t>
            </a:r>
          </a:p>
          <a:p>
            <a:pPr marL="514350" indent="-514350">
              <a:buAutoNum type="romanLcPeriod"/>
            </a:pPr>
            <a:endParaRPr lang="en-US" sz="2400" b="1"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6" name="TextBox 5"/>
          <p:cNvSpPr txBox="1"/>
          <p:nvPr/>
        </p:nvSpPr>
        <p:spPr>
          <a:xfrm>
            <a:off x="533400" y="304800"/>
            <a:ext cx="7696200" cy="1569660"/>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endParaRPr lang="en-US" sz="2400" dirty="0" smtClean="0">
              <a:solidFill>
                <a:schemeClr val="tx1"/>
              </a:solidFill>
            </a:endParaRPr>
          </a:p>
          <a:p>
            <a:pPr marL="514350" indent="-514350"/>
            <a:r>
              <a:rPr lang="en-US" sz="2400" dirty="0" smtClean="0">
                <a:solidFill>
                  <a:schemeClr val="tx1"/>
                </a:solidFill>
              </a:rPr>
              <a:t>3.Unhealthy products:- </a:t>
            </a:r>
            <a:r>
              <a:rPr lang="en-US" sz="2400" dirty="0" smtClean="0"/>
              <a:t>Soft drink, Ice-creams, pizza, burger, etc.</a:t>
            </a:r>
          </a:p>
          <a:p>
            <a:pPr marL="514350" indent="-514350">
              <a:buAutoNum type="romanLcPeriod"/>
            </a:pPr>
            <a:endParaRPr lang="en-US" sz="2400" b="1" dirty="0">
              <a:solidFill>
                <a:schemeClr val="bg1"/>
              </a:solidFill>
              <a:latin typeface="Aharoni" pitchFamily="2" charset="-79"/>
              <a:cs typeface="Aharoni" pitchFamily="2" charset="-79"/>
            </a:endParaRPr>
          </a:p>
        </p:txBody>
      </p:sp>
      <p:sp>
        <p:nvSpPr>
          <p:cNvPr id="4" name="TextBox 3"/>
          <p:cNvSpPr txBox="1"/>
          <p:nvPr/>
        </p:nvSpPr>
        <p:spPr>
          <a:xfrm>
            <a:off x="457200" y="2438400"/>
            <a:ext cx="7696200" cy="2677656"/>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endParaRPr lang="en-US" sz="2400" dirty="0" smtClean="0">
              <a:solidFill>
                <a:schemeClr val="tx1"/>
              </a:solidFill>
            </a:endParaRPr>
          </a:p>
          <a:p>
            <a:pPr marL="514350" indent="-514350"/>
            <a:r>
              <a:rPr lang="en-US" sz="2400" dirty="0" smtClean="0"/>
              <a:t>        Some firms manufacture and market harmful products such as cigarettes and alcohol and promote them through surrogate ads. Also some firms market unhealthy products such as soft drinks, potato chips and so on. The manufacturing and marketing of harmful products raises ethical issues.</a:t>
            </a:r>
            <a:endParaRPr lang="en-US" sz="2400" b="1"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6" name="TextBox 5"/>
          <p:cNvSpPr txBox="1"/>
          <p:nvPr/>
        </p:nvSpPr>
        <p:spPr>
          <a:xfrm>
            <a:off x="533400" y="304800"/>
            <a:ext cx="7696200" cy="461665"/>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marL="514350" indent="-514350"/>
            <a:r>
              <a:rPr lang="en-US" sz="2400" dirty="0" smtClean="0">
                <a:solidFill>
                  <a:schemeClr val="tx1"/>
                </a:solidFill>
              </a:rPr>
              <a:t>4. Predatory pricing:- </a:t>
            </a:r>
            <a:r>
              <a:rPr lang="en-US" sz="2400" dirty="0" smtClean="0"/>
              <a:t>IPHONE,ROLEX Watches- high price </a:t>
            </a:r>
          </a:p>
        </p:txBody>
      </p:sp>
      <p:sp>
        <p:nvSpPr>
          <p:cNvPr id="4" name="TextBox 3"/>
          <p:cNvSpPr txBox="1"/>
          <p:nvPr/>
        </p:nvSpPr>
        <p:spPr>
          <a:xfrm>
            <a:off x="685800" y="1752600"/>
            <a:ext cx="7696200" cy="3046988"/>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r>
              <a:rPr lang="en-US" sz="2400" dirty="0" smtClean="0"/>
              <a:t>Predator pricing by large MNCs to wipe out the competition also raises ethical issues in marketing. Predatory pricing, adversely affects small and medium firms. Especial developing countries a large number of workforce is engaged in small and medium companies, and predatory pricing lead to loss of employment</a:t>
            </a:r>
          </a:p>
          <a:p>
            <a:r>
              <a:rPr lang="en-US" sz="2400" dirty="0" smtClean="0"/>
              <a:t/>
            </a:r>
            <a:br>
              <a:rPr lang="en-US" sz="2400" dirty="0" smtClean="0"/>
            </a:br>
            <a:endParaRPr lang="en-US" sz="24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4"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912</TotalTime>
  <Words>1042</Words>
  <Application>Microsoft Office PowerPoint</Application>
  <PresentationFormat>On-screen Show (4:3)</PresentationFormat>
  <Paragraphs>95</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DELL</dc:creator>
  <cp:lastModifiedBy>DELL</cp:lastModifiedBy>
  <cp:revision>69</cp:revision>
  <dcterms:created xsi:type="dcterms:W3CDTF">2020-06-02T07:05:21Z</dcterms:created>
  <dcterms:modified xsi:type="dcterms:W3CDTF">2021-09-23T07:37:05Z</dcterms:modified>
</cp:coreProperties>
</file>